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6" r:id="rId2"/>
    <p:sldId id="271" r:id="rId3"/>
    <p:sldId id="269" r:id="rId4"/>
    <p:sldId id="268" r:id="rId5"/>
    <p:sldId id="270" r:id="rId6"/>
  </p:sldIdLst>
  <p:sldSz cx="7772400" cy="10058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loBoomerang" panose="020B0604020202020204" charset="0"/>
      <p:regular r:id="rId11"/>
    </p:embeddedFont>
    <p:embeddedFont>
      <p:font typeface="HelloAnnie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HelloButtons" panose="020B0604020202020204" charset="0"/>
      <p:regular r:id="rId15"/>
    </p:embeddedFont>
    <p:embeddedFont>
      <p:font typeface="HelloEtchASketch" panose="020B0604020202020204" charset="0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647D3C-F762-4C79-8A5E-D5499F7069D0}">
          <p14:sldIdLst>
            <p14:sldId id="266"/>
            <p14:sldId id="271"/>
            <p14:sldId id="269"/>
            <p14:sldId id="268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12" autoAdjust="0"/>
  </p:normalViewPr>
  <p:slideViewPr>
    <p:cSldViewPr snapToGrid="0" showGuides="1">
      <p:cViewPr varScale="1">
        <p:scale>
          <a:sx n="64" d="100"/>
          <a:sy n="64" d="100"/>
        </p:scale>
        <p:origin x="2261" y="6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rykidinapark.gov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79808" y="5407720"/>
            <a:ext cx="971550" cy="2767183"/>
            <a:chOff x="579808" y="5343068"/>
            <a:chExt cx="971550" cy="27671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893" y="6006462"/>
              <a:ext cx="723900" cy="447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808" y="6659003"/>
              <a:ext cx="971550" cy="685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633" y="7538751"/>
              <a:ext cx="723900" cy="571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4617" y="5343068"/>
              <a:ext cx="809625" cy="381000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6297F-E885-4569-AC28-7433EC5D805D}"/>
              </a:ext>
            </a:extLst>
          </p:cNvPr>
          <p:cNvSpPr/>
          <p:nvPr/>
        </p:nvSpPr>
        <p:spPr>
          <a:xfrm>
            <a:off x="444814" y="1946371"/>
            <a:ext cx="3288986" cy="275738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56E350-5B85-4A52-BADD-63CF7CF767C9}"/>
              </a:ext>
            </a:extLst>
          </p:cNvPr>
          <p:cNvSpPr/>
          <p:nvPr/>
        </p:nvSpPr>
        <p:spPr>
          <a:xfrm>
            <a:off x="3986774" y="1946372"/>
            <a:ext cx="3291840" cy="27573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1368D-3171-492B-882B-86C3BFCD2C20}"/>
              </a:ext>
            </a:extLst>
          </p:cNvPr>
          <p:cNvSpPr txBox="1"/>
          <p:nvPr/>
        </p:nvSpPr>
        <p:spPr>
          <a:xfrm>
            <a:off x="584534" y="2375639"/>
            <a:ext cx="3430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10/30: Picture Retakes</a:t>
            </a:r>
          </a:p>
          <a:p>
            <a:r>
              <a:rPr lang="en-US" b="1" smtClean="0">
                <a:latin typeface="HelloAnnie" panose="02000603000000000000" pitchFamily="2" charset="0"/>
                <a:ea typeface="HelloAnnie" panose="02000603000000000000" pitchFamily="2" charset="0"/>
              </a:rPr>
              <a:t>11/2: </a:t>
            </a:r>
            <a:r>
              <a:rPr lang="en-US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Pajama Day</a:t>
            </a:r>
          </a:p>
          <a:p>
            <a:r>
              <a:rPr lang="en-US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11/4-11/8: Book Fair</a:t>
            </a:r>
          </a:p>
          <a:p>
            <a:r>
              <a:rPr lang="en-US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11/8: Book Fair (4:00-6:30PM)</a:t>
            </a:r>
          </a:p>
          <a:p>
            <a:r>
              <a:rPr lang="en-US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11/8: Open House (4:30-6:00PM)</a:t>
            </a:r>
          </a:p>
          <a:p>
            <a:endParaRPr lang="en-US" b="1" dirty="0" smtClean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E8A97-A880-44A0-B5B6-33575D4F450A}"/>
              </a:ext>
            </a:extLst>
          </p:cNvPr>
          <p:cNvSpPr txBox="1"/>
          <p:nvPr/>
        </p:nvSpPr>
        <p:spPr>
          <a:xfrm>
            <a:off x="4043569" y="2432789"/>
            <a:ext cx="47320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1CB56-F861-49A5-944A-ACCE3FAF146C}"/>
              </a:ext>
            </a:extLst>
          </p:cNvPr>
          <p:cNvSpPr txBox="1"/>
          <p:nvPr/>
        </p:nvSpPr>
        <p:spPr>
          <a:xfrm>
            <a:off x="3986774" y="2051148"/>
            <a:ext cx="324171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u="sng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Reminders/Other Notes</a:t>
            </a:r>
            <a:endParaRPr lang="en-US" sz="1700" b="1" u="sng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35369-8B21-4AC9-A448-A2FEEEFBF35D}"/>
              </a:ext>
            </a:extLst>
          </p:cNvPr>
          <p:cNvSpPr txBox="1"/>
          <p:nvPr/>
        </p:nvSpPr>
        <p:spPr>
          <a:xfrm>
            <a:off x="429116" y="2048941"/>
            <a:ext cx="32909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u="sng" dirty="0">
                <a:latin typeface="HelloButtons" panose="02000603000000000000" pitchFamily="2" charset="0"/>
                <a:ea typeface="HelloButtons" panose="02000603000000000000" pitchFamily="2" charset="0"/>
              </a:rPr>
              <a:t>What’s Happening  </a:t>
            </a:r>
            <a:r>
              <a:rPr lang="en-US" sz="1700" b="1" u="sng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10/29-11/9</a:t>
            </a:r>
            <a:endParaRPr lang="en-US" sz="1700" b="1" u="sng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5A8C66-BC5D-4E82-BB62-63423FA55415}"/>
              </a:ext>
            </a:extLst>
          </p:cNvPr>
          <p:cNvSpPr/>
          <p:nvPr/>
        </p:nvSpPr>
        <p:spPr>
          <a:xfrm>
            <a:off x="444814" y="4844589"/>
            <a:ext cx="6833800" cy="339424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7C60B3-9FD6-4CCD-91C2-9238E15C8F45}"/>
              </a:ext>
            </a:extLst>
          </p:cNvPr>
          <p:cNvSpPr/>
          <p:nvPr/>
        </p:nvSpPr>
        <p:spPr>
          <a:xfrm>
            <a:off x="451817" y="8356337"/>
            <a:ext cx="4896797" cy="1219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D51ACF-651E-4CB7-9E88-B07AFABA3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22161"/>
              </p:ext>
            </p:extLst>
          </p:nvPr>
        </p:nvGraphicFramePr>
        <p:xfrm>
          <a:off x="1551263" y="5100986"/>
          <a:ext cx="5497936" cy="3203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80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105756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71096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Nonfiction Reading: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 Text Features; Text Structure</a:t>
                      </a: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Reading Homework Due 11/1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HelloAnnie" panose="02000603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724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Supporting Opinion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 Reasons with Strong Evidence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Grammar: Subject Verb Agreement; Compound Subject &amp; Predicate; Homophones; Grammar HW due 11/8;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Writing Workshop Test 11/2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HelloAnnie" panose="02000603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81758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2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 Digit by 2 Digit Multiplication; Division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Multiplication Test-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11/2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latin typeface="HelloAnnie" panose="02000603000000000000" pitchFamily="2" charset="0"/>
                        <a:ea typeface="HelloAnnie" panose="02000603000000000000" pitchFamily="2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Daily Math Quiz Weeks 11 &amp; 12- 11/8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HelloAnnie" panose="02000603000000000000" pitchFamily="2" charset="0"/>
                        <a:ea typeface="HelloAnnie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72439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Force &amp; Motion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HelloAnnie" panose="02000603000000000000" pitchFamily="2" charset="0"/>
                          <a:ea typeface="HelloAnnie" panose="02000603000000000000" pitchFamily="2" charset="0"/>
                        </a:rPr>
                        <a:t>Energy, Force &amp; Motion Test 11/9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9B1F553-3505-4A20-A8AC-9540AB05930C}"/>
              </a:ext>
            </a:extLst>
          </p:cNvPr>
          <p:cNvSpPr txBox="1"/>
          <p:nvPr/>
        </p:nvSpPr>
        <p:spPr>
          <a:xfrm>
            <a:off x="1403793" y="4878746"/>
            <a:ext cx="4932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>
                <a:latin typeface="HelloButtons" panose="02000603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9DEADB-B446-44A5-8042-DA1E3F465EAE}"/>
              </a:ext>
            </a:extLst>
          </p:cNvPr>
          <p:cNvSpPr txBox="1"/>
          <p:nvPr/>
        </p:nvSpPr>
        <p:spPr>
          <a:xfrm>
            <a:off x="475991" y="8606863"/>
            <a:ext cx="4872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Review your child’s planner for homework assignments.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Encourage your child to spend time reading every night.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Practice all fast facts: addition, subtraction, multiplication, and division.</a:t>
            </a: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Visit our OKE 4</a:t>
            </a:r>
            <a:r>
              <a:rPr lang="en-US" sz="1400" b="1" baseline="30000" dirty="0" smtClean="0">
                <a:latin typeface="HelloAnnie" panose="02000603000000000000" pitchFamily="2" charset="0"/>
                <a:ea typeface="HelloAnnie" panose="02000603000000000000" pitchFamily="2" charset="0"/>
              </a:rPr>
              <a:t>th</a:t>
            </a:r>
            <a:r>
              <a:rPr lang="en-US" sz="14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 Grade website for helpful links &amp; resources!</a:t>
            </a:r>
          </a:p>
          <a:p>
            <a:pPr>
              <a:buSzPct val="120000"/>
            </a:pPr>
            <a:endParaRPr lang="en-US" sz="14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3459B-A9F8-4732-84A8-DB966FE9CA1E}"/>
              </a:ext>
            </a:extLst>
          </p:cNvPr>
          <p:cNvSpPr txBox="1"/>
          <p:nvPr/>
        </p:nvSpPr>
        <p:spPr>
          <a:xfrm>
            <a:off x="471855" y="8356337"/>
            <a:ext cx="48767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u="sng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How to Help at Home</a:t>
            </a:r>
            <a:endParaRPr lang="en-US" sz="1700" b="1" u="sng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F6EBE-B919-4E32-B0CC-1E1B7B9B6DA5}"/>
              </a:ext>
            </a:extLst>
          </p:cNvPr>
          <p:cNvSpPr txBox="1"/>
          <p:nvPr/>
        </p:nvSpPr>
        <p:spPr>
          <a:xfrm>
            <a:off x="-20266" y="883823"/>
            <a:ext cx="7788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4</a:t>
            </a:r>
            <a:r>
              <a:rPr lang="en-US" sz="7200" b="1" baseline="30000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th</a:t>
            </a:r>
            <a:r>
              <a:rPr lang="en-US" sz="72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Grade</a:t>
            </a:r>
            <a:r>
              <a:rPr lang="en-US" sz="60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</a:t>
            </a:r>
            <a:r>
              <a:rPr lang="en-US" sz="6000" dirty="0">
                <a:latin typeface="HelloEtchASketch" panose="02000603000000000000" pitchFamily="2" charset="0"/>
                <a:ea typeface="HelloEtchASketch" panose="02000603000000000000" pitchFamily="2" charset="0"/>
              </a:rPr>
              <a:t>News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1368D-3171-492B-882B-86C3BFCD2C20}"/>
              </a:ext>
            </a:extLst>
          </p:cNvPr>
          <p:cNvSpPr txBox="1"/>
          <p:nvPr/>
        </p:nvSpPr>
        <p:spPr>
          <a:xfrm>
            <a:off x="4132808" y="2339817"/>
            <a:ext cx="29997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algn="ctr"/>
            <a:r>
              <a:rPr lang="en-US" sz="16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Did you know that ALL 4</a:t>
            </a:r>
            <a:r>
              <a:rPr lang="en-US" sz="1600" b="1" baseline="30000" dirty="0" smtClean="0">
                <a:latin typeface="HelloAnnie" panose="02000603000000000000" pitchFamily="2" charset="0"/>
                <a:ea typeface="HelloAnnie" panose="02000603000000000000" pitchFamily="2" charset="0"/>
              </a:rPr>
              <a:t>th</a:t>
            </a:r>
            <a:r>
              <a:rPr lang="en-US" sz="16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 grade students and their guests can attend national parks for free?</a:t>
            </a:r>
          </a:p>
          <a:p>
            <a:pPr algn="ctr"/>
            <a:r>
              <a:rPr lang="en-US" sz="1600" b="1" dirty="0" smtClean="0">
                <a:latin typeface="HelloAnnie" panose="02000603000000000000" pitchFamily="2" charset="0"/>
                <a:ea typeface="HelloAnnie" panose="02000603000000000000" pitchFamily="2" charset="0"/>
              </a:rPr>
              <a:t>Use the link below to find more information!</a:t>
            </a:r>
          </a:p>
          <a:p>
            <a:pPr algn="ctr"/>
            <a:r>
              <a:rPr lang="en-US" sz="1400" u="sng" dirty="0">
                <a:hlinkClick r:id="rId6"/>
              </a:rPr>
              <a:t>https://www.everykidinapark.gov/</a:t>
            </a:r>
            <a:endParaRPr lang="en-US" sz="1400" dirty="0"/>
          </a:p>
          <a:p>
            <a:r>
              <a:rPr lang="en-US" sz="1000" dirty="0"/>
              <a:t> </a:t>
            </a:r>
          </a:p>
          <a:p>
            <a:pPr algn="ctr"/>
            <a:endParaRPr lang="en-US" sz="15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pic>
        <p:nvPicPr>
          <p:cNvPr id="1026" name="Picture 1" descr="OKE 2018 Signature F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56" y="8340882"/>
            <a:ext cx="1972592" cy="124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36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6297F-E885-4569-AC28-7433EC5D805D}"/>
              </a:ext>
            </a:extLst>
          </p:cNvPr>
          <p:cNvSpPr/>
          <p:nvPr/>
        </p:nvSpPr>
        <p:spPr>
          <a:xfrm>
            <a:off x="444814" y="1741118"/>
            <a:ext cx="6882912" cy="78287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E8A97-A880-44A0-B5B6-33575D4F450A}"/>
              </a:ext>
            </a:extLst>
          </p:cNvPr>
          <p:cNvSpPr txBox="1"/>
          <p:nvPr/>
        </p:nvSpPr>
        <p:spPr>
          <a:xfrm>
            <a:off x="4043569" y="2432789"/>
            <a:ext cx="47320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F6EBE-B919-4E32-B0CC-1E1B7B9B6DA5}"/>
              </a:ext>
            </a:extLst>
          </p:cNvPr>
          <p:cNvSpPr txBox="1"/>
          <p:nvPr/>
        </p:nvSpPr>
        <p:spPr>
          <a:xfrm>
            <a:off x="-20266" y="1046661"/>
            <a:ext cx="77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Helpful Ways to Review</a:t>
            </a:r>
            <a:r>
              <a:rPr lang="en-US" sz="20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 </a:t>
            </a:r>
            <a:r>
              <a:rPr lang="en-US" sz="3200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Math</a:t>
            </a:r>
            <a:endParaRPr lang="en-US" sz="3200" dirty="0">
              <a:latin typeface="HelloEtchASketch" panose="02000603000000000000" pitchFamily="2" charset="0"/>
              <a:ea typeface="HelloEtchASketch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434" y="2093494"/>
            <a:ext cx="2627516" cy="3459835"/>
          </a:xfrm>
          <a:prstGeom prst="rect">
            <a:avLst/>
          </a:prstGeom>
        </p:spPr>
      </p:pic>
      <p:pic>
        <p:nvPicPr>
          <p:cNvPr id="1026" name="C57ACDFB-D675-482B-9533-F53E05190EAB" descr="585A054D-645F-4618-874D-49C6FBD501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96" y="2337301"/>
            <a:ext cx="30480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D1B55331-FFD9-4FF3-B693-CF75AAE3F5C7" descr="EC5D3E2F-1E51-4C01-9215-BFC92AAB3B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96" y="4231155"/>
            <a:ext cx="3048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3BE2BF93-E0BE-45AD-A5C3-BC9B6E0E9EFD" descr="7862AD86-5C03-4A49-B7E2-ED8A59363A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" y="5663011"/>
            <a:ext cx="2755606" cy="357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8571E87D-27D5-4367-B0BC-5F60A632CFE4" descr="2D49849E-D554-42D6-959E-C644A2CF1BC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69" y="6055337"/>
            <a:ext cx="2767536" cy="312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24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6297F-E885-4569-AC28-7433EC5D805D}"/>
              </a:ext>
            </a:extLst>
          </p:cNvPr>
          <p:cNvSpPr/>
          <p:nvPr/>
        </p:nvSpPr>
        <p:spPr>
          <a:xfrm>
            <a:off x="444814" y="1741118"/>
            <a:ext cx="6882912" cy="78287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E8A97-A880-44A0-B5B6-33575D4F450A}"/>
              </a:ext>
            </a:extLst>
          </p:cNvPr>
          <p:cNvSpPr txBox="1"/>
          <p:nvPr/>
        </p:nvSpPr>
        <p:spPr>
          <a:xfrm>
            <a:off x="4043569" y="2432789"/>
            <a:ext cx="47320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F6EBE-B919-4E32-B0CC-1E1B7B9B6DA5}"/>
              </a:ext>
            </a:extLst>
          </p:cNvPr>
          <p:cNvSpPr txBox="1"/>
          <p:nvPr/>
        </p:nvSpPr>
        <p:spPr>
          <a:xfrm>
            <a:off x="-20266" y="1046661"/>
            <a:ext cx="77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Helpful Ways to Review</a:t>
            </a:r>
            <a:r>
              <a:rPr lang="en-US" sz="20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 </a:t>
            </a:r>
            <a:r>
              <a:rPr lang="en-US" sz="3200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Science</a:t>
            </a:r>
            <a:endParaRPr lang="en-US" sz="3200" dirty="0">
              <a:latin typeface="HelloEtchASketch" panose="02000603000000000000" pitchFamily="2" charset="0"/>
              <a:ea typeface="HelloEtchASketch" panose="02000603000000000000" pitchFamily="2" charset="0"/>
            </a:endParaRPr>
          </a:p>
        </p:txBody>
      </p:sp>
      <p:pic>
        <p:nvPicPr>
          <p:cNvPr id="4098" name="AE150CAC-BA9B-4161-968C-BFA710CC6D67" descr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07" y="2150008"/>
            <a:ext cx="4529146" cy="665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0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6297F-E885-4569-AC28-7433EC5D805D}"/>
              </a:ext>
            </a:extLst>
          </p:cNvPr>
          <p:cNvSpPr/>
          <p:nvPr/>
        </p:nvSpPr>
        <p:spPr>
          <a:xfrm>
            <a:off x="444814" y="1741118"/>
            <a:ext cx="6882912" cy="78287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E8A97-A880-44A0-B5B6-33575D4F450A}"/>
              </a:ext>
            </a:extLst>
          </p:cNvPr>
          <p:cNvSpPr txBox="1"/>
          <p:nvPr/>
        </p:nvSpPr>
        <p:spPr>
          <a:xfrm>
            <a:off x="4043569" y="2432789"/>
            <a:ext cx="47320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35369-8B21-4AC9-A448-A2FEEEFBF35D}"/>
              </a:ext>
            </a:extLst>
          </p:cNvPr>
          <p:cNvSpPr txBox="1"/>
          <p:nvPr/>
        </p:nvSpPr>
        <p:spPr>
          <a:xfrm>
            <a:off x="442863" y="1887323"/>
            <a:ext cx="66343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Launching Expository Writing with Opinion Essays</a:t>
            </a:r>
            <a:endParaRPr lang="en-US" sz="1700" b="1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F6EBE-B919-4E32-B0CC-1E1B7B9B6DA5}"/>
              </a:ext>
            </a:extLst>
          </p:cNvPr>
          <p:cNvSpPr txBox="1"/>
          <p:nvPr/>
        </p:nvSpPr>
        <p:spPr>
          <a:xfrm>
            <a:off x="-20266" y="1059187"/>
            <a:ext cx="77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Helpful Ways to Review</a:t>
            </a:r>
            <a:r>
              <a:rPr lang="en-US" sz="20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 </a:t>
            </a:r>
            <a:r>
              <a:rPr lang="en-US" sz="3200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Writing</a:t>
            </a:r>
            <a:endParaRPr lang="en-US" sz="3200" dirty="0">
              <a:latin typeface="HelloEtchASketch" panose="02000603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35369-8B21-4AC9-A448-A2FEEEFBF35D}"/>
              </a:ext>
            </a:extLst>
          </p:cNvPr>
          <p:cNvSpPr txBox="1"/>
          <p:nvPr/>
        </p:nvSpPr>
        <p:spPr>
          <a:xfrm>
            <a:off x="1591441" y="5818761"/>
            <a:ext cx="66343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Grammar Anchor Charts</a:t>
            </a:r>
            <a:endParaRPr lang="en-US" sz="1700" b="1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pic>
        <p:nvPicPr>
          <p:cNvPr id="1030" name="Picture 6" descr="Image result for compound subject and predic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88" y="6216478"/>
            <a:ext cx="3803817" cy="285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56" y="2206946"/>
            <a:ext cx="2806278" cy="3626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781" y="2271359"/>
            <a:ext cx="2835677" cy="3646704"/>
          </a:xfrm>
          <a:prstGeom prst="rect">
            <a:avLst/>
          </a:prstGeom>
        </p:spPr>
      </p:pic>
      <p:pic>
        <p:nvPicPr>
          <p:cNvPr id="2050" name="Picture 2" descr="Image result for subject verb agreement anchor c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5" y="5769665"/>
            <a:ext cx="2362935" cy="37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8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6297F-E885-4569-AC28-7433EC5D805D}"/>
              </a:ext>
            </a:extLst>
          </p:cNvPr>
          <p:cNvSpPr/>
          <p:nvPr/>
        </p:nvSpPr>
        <p:spPr>
          <a:xfrm>
            <a:off x="444814" y="1741118"/>
            <a:ext cx="6882912" cy="78287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E8A97-A880-44A0-B5B6-33575D4F450A}"/>
              </a:ext>
            </a:extLst>
          </p:cNvPr>
          <p:cNvSpPr txBox="1"/>
          <p:nvPr/>
        </p:nvSpPr>
        <p:spPr>
          <a:xfrm>
            <a:off x="4043569" y="2432789"/>
            <a:ext cx="473206" cy="56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F6EBE-B919-4E32-B0CC-1E1B7B9B6DA5}"/>
              </a:ext>
            </a:extLst>
          </p:cNvPr>
          <p:cNvSpPr txBox="1"/>
          <p:nvPr/>
        </p:nvSpPr>
        <p:spPr>
          <a:xfrm>
            <a:off x="-20266" y="1059187"/>
            <a:ext cx="77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Helpful Ways to Review</a:t>
            </a:r>
            <a:r>
              <a:rPr lang="en-US" sz="2000" b="1" dirty="0" smtClean="0">
                <a:latin typeface="HelloBoomerang" panose="02000603000000000000" pitchFamily="2" charset="0"/>
                <a:ea typeface="HelloBoomerang" panose="02000603000000000000" pitchFamily="2" charset="0"/>
              </a:rPr>
              <a:t>  </a:t>
            </a:r>
            <a:r>
              <a:rPr lang="en-US" sz="3200" dirty="0" smtClean="0">
                <a:latin typeface="HelloEtchASketch" panose="02000603000000000000" pitchFamily="2" charset="0"/>
                <a:ea typeface="HelloEtchASketch" panose="02000603000000000000" pitchFamily="2" charset="0"/>
              </a:rPr>
              <a:t>Reading</a:t>
            </a:r>
            <a:endParaRPr lang="en-US" sz="3200" dirty="0">
              <a:latin typeface="HelloEtchASketch" panose="02000603000000000000" pitchFamily="2" charset="0"/>
              <a:ea typeface="HelloEtchASketch" panose="020006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35369-8B21-4AC9-A448-A2FEEEFBF35D}"/>
              </a:ext>
            </a:extLst>
          </p:cNvPr>
          <p:cNvSpPr txBox="1"/>
          <p:nvPr/>
        </p:nvSpPr>
        <p:spPr>
          <a:xfrm>
            <a:off x="3813033" y="2421389"/>
            <a:ext cx="32020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HelloButtons" panose="02000603000000000000" pitchFamily="2" charset="0"/>
                <a:ea typeface="HelloButtons" panose="02000603000000000000" pitchFamily="2" charset="0"/>
              </a:rPr>
              <a:t>Text Structures</a:t>
            </a:r>
            <a:endParaRPr lang="en-US" sz="1700" b="1" dirty="0">
              <a:latin typeface="HelloButtons" panose="02000603000000000000" pitchFamily="2" charset="0"/>
              <a:ea typeface="HelloButtons" panose="02000603000000000000" pitchFamily="2" charset="0"/>
            </a:endParaRPr>
          </a:p>
        </p:txBody>
      </p:sp>
      <p:pic>
        <p:nvPicPr>
          <p:cNvPr id="2070" name="Picture 22" descr="Image result for text features anchor chart 4th g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80" y="1864993"/>
            <a:ext cx="5726306" cy="758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1535</TotalTime>
  <Words>225</Words>
  <Application>Microsoft Office PowerPoint</Application>
  <PresentationFormat>Custom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HelloBoomerang</vt:lpstr>
      <vt:lpstr>Arial</vt:lpstr>
      <vt:lpstr>HelloAnnie</vt:lpstr>
      <vt:lpstr>Calibri Light</vt:lpstr>
      <vt:lpstr>HelloButtons</vt:lpstr>
      <vt:lpstr>HelloEtchASketch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Wallen, Ashlyn B (OKE)</cp:lastModifiedBy>
  <cp:revision>61</cp:revision>
  <dcterms:created xsi:type="dcterms:W3CDTF">2016-10-11T18:59:43Z</dcterms:created>
  <dcterms:modified xsi:type="dcterms:W3CDTF">2018-10-25T15:17:19Z</dcterms:modified>
</cp:coreProperties>
</file>